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6858000" cx="9144000"/>
  <p:notesSz cx="6858000" cy="9144000"/>
  <p:embeddedFontLst>
    <p:embeddedFont>
      <p:font typeface="Tahoma"/>
      <p:regular r:id="rId45"/>
      <p:bold r:id="rId46"/>
    </p:embeddedFont>
    <p:embeddedFont>
      <p:font typeface="Helvetica Neue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51" roundtripDataSignature="AMtx7mjmZZZNr46p693J9leHpKQAGjNC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Tahoma-bold.fntdata"/><Relationship Id="rId45" Type="http://schemas.openxmlformats.org/officeDocument/2006/relationships/font" Target="fonts/Tahom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HelveticaNeue-bold.fntdata"/><Relationship Id="rId47" Type="http://schemas.openxmlformats.org/officeDocument/2006/relationships/font" Target="fonts/HelveticaNeue-regular.fntdata"/><Relationship Id="rId49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customschemas.google.com/relationships/presentationmetadata" Target="metadata"/><Relationship Id="rId50" Type="http://schemas.openxmlformats.org/officeDocument/2006/relationships/font" Target="fonts/HelveticaNeue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Session: Ghi số thứ tự session trong môn học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 Name: ghi tên của session sẽ dạy</a:t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Session: Ghi số thứ tự session trong môn học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 Name: ghi tên của session sẽ dạy</a:t>
            </a:r>
            <a:endParaRPr/>
          </a:p>
        </p:txBody>
      </p:sp>
      <p:sp>
        <p:nvSpPr>
          <p:cNvPr id="167" name="Google Shape;167;p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Mô tả nội dung mà học viên phải đạt được khi kết thúc môn học này</a:t>
            </a:r>
            <a:endParaRPr/>
          </a:p>
        </p:txBody>
      </p:sp>
      <p:sp>
        <p:nvSpPr>
          <p:cNvPr id="94" name="Google Shape;94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Session: Ghi số thứ tự session trong môn học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 Name: ghi tên của session sẽ dạy</a:t>
            </a:r>
            <a:endParaRPr/>
          </a:p>
        </p:txBody>
      </p:sp>
      <p:sp>
        <p:nvSpPr>
          <p:cNvPr id="217" name="Google Shape;217;p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Session: Ghi số thứ tự session trong môn học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 Name: ghi tên của session sẽ dạy</a:t>
            </a:r>
            <a:endParaRPr/>
          </a:p>
        </p:txBody>
      </p:sp>
      <p:sp>
        <p:nvSpPr>
          <p:cNvPr id="261" name="Google Shape;261;p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Session: Ghi số thứ tự session trong môn học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Session Name: ghi tên của session sẽ dạy</a:t>
            </a:r>
            <a:endParaRPr/>
          </a:p>
        </p:txBody>
      </p:sp>
      <p:sp>
        <p:nvSpPr>
          <p:cNvPr id="101" name="Google Shape;101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Tóm tắt lại nội dung đã học</a:t>
            </a:r>
            <a:endParaRPr/>
          </a:p>
        </p:txBody>
      </p:sp>
      <p:sp>
        <p:nvSpPr>
          <p:cNvPr id="333" name="Google Shape;333;p3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9pPr>
          </a:lstStyle>
          <a:p/>
        </p:txBody>
      </p:sp>
      <p:sp>
        <p:nvSpPr>
          <p:cNvPr id="18" name="Google Shape;18;p41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1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1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50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50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50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50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1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51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51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1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51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4" name="Google Shape;24;p42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2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2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0" name="Google Shape;30;p43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3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3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36" name="Google Shape;36;p4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37" name="Google Shape;37;p44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4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4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3" name="Google Shape;43;p4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4" name="Google Shape;44;p4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5" name="Google Shape;45;p4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6" name="Google Shape;46;p45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45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5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6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6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6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7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7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7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4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48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8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8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4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49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9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9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4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40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40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40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>
            <p:ph type="ctrTitle"/>
          </p:nvPr>
        </p:nvSpPr>
        <p:spPr>
          <a:xfrm>
            <a:off x="457200" y="114300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/>
              <a:t>Chapter 1</a:t>
            </a:r>
            <a:endParaRPr b="1" sz="4000"/>
          </a:p>
        </p:txBody>
      </p:sp>
      <p:sp>
        <p:nvSpPr>
          <p:cNvPr id="90" name="Google Shape;90;p1"/>
          <p:cNvSpPr txBox="1"/>
          <p:nvPr>
            <p:ph idx="1" type="subTitle"/>
          </p:nvPr>
        </p:nvSpPr>
        <p:spPr>
          <a:xfrm>
            <a:off x="990600" y="3048000"/>
            <a:ext cx="7315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Impact"/>
              <a:buNone/>
            </a:pPr>
            <a:r>
              <a:rPr lang="en-US" sz="4000">
                <a:latin typeface="Impact"/>
                <a:ea typeface="Impact"/>
                <a:cs typeface="Impact"/>
                <a:sym typeface="Impact"/>
              </a:rPr>
              <a:t>Introduction to web development</a:t>
            </a:r>
            <a:endParaRPr sz="40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799" y="2181050"/>
            <a:ext cx="6961921" cy="23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0"/>
          <p:cNvSpPr txBox="1"/>
          <p:nvPr>
            <p:ph type="title"/>
          </p:nvPr>
        </p:nvSpPr>
        <p:spPr>
          <a:xfrm>
            <a:off x="457200" y="304800"/>
            <a:ext cx="8382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Static web pages are processed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"/>
          <p:cNvSpPr txBox="1"/>
          <p:nvPr>
            <p:ph idx="1" type="body"/>
          </p:nvPr>
        </p:nvSpPr>
        <p:spPr>
          <a:xfrm>
            <a:off x="457200" y="14478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-"/>
            </a:pPr>
            <a:r>
              <a:rPr lang="en-US" sz="2200"/>
              <a:t>A dynamic web page is a web page that’s generated by a server – side program or script.</a:t>
            </a:r>
            <a:endParaRPr/>
          </a:p>
          <a:p>
            <a:pPr indent="-342900" lvl="0" marL="34290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-"/>
            </a:pPr>
            <a:r>
              <a:rPr lang="en-US" sz="2200"/>
              <a:t>A dynamic web page at amazon.com</a:t>
            </a:r>
            <a:endParaRPr sz="2200"/>
          </a:p>
        </p:txBody>
      </p:sp>
      <p:pic>
        <p:nvPicPr>
          <p:cNvPr id="155" name="Google Shape;15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7400" y="3200400"/>
            <a:ext cx="4753724" cy="309034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1"/>
          <p:cNvSpPr txBox="1"/>
          <p:nvPr>
            <p:ph type="title"/>
          </p:nvPr>
        </p:nvSpPr>
        <p:spPr>
          <a:xfrm>
            <a:off x="457200" y="304800"/>
            <a:ext cx="8686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Dynamic web pages are processed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</p:txBody>
      </p:sp>
      <p:pic>
        <p:nvPicPr>
          <p:cNvPr id="162" name="Google Shape;16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799" y="2438400"/>
            <a:ext cx="7315535" cy="28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2"/>
          <p:cNvSpPr txBox="1"/>
          <p:nvPr>
            <p:ph type="title"/>
          </p:nvPr>
        </p:nvSpPr>
        <p:spPr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 server processes a dynamic web page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"/>
          <p:cNvSpPr txBox="1"/>
          <p:nvPr>
            <p:ph idx="1" type="subTitle"/>
          </p:nvPr>
        </p:nvSpPr>
        <p:spPr>
          <a:xfrm>
            <a:off x="990600" y="3048000"/>
            <a:ext cx="7315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Impact"/>
              <a:buNone/>
            </a:pPr>
            <a:r>
              <a:rPr lang="en-US" sz="4000">
                <a:latin typeface="Impact"/>
                <a:ea typeface="Impact"/>
                <a:cs typeface="Impact"/>
                <a:sym typeface="Impact"/>
              </a:rPr>
              <a:t>An introduction to HTML and CSS</a:t>
            </a:r>
            <a:endParaRPr sz="40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 Introduction to HTML</a:t>
            </a:r>
            <a:endParaRPr/>
          </a:p>
        </p:txBody>
      </p:sp>
      <p:sp>
        <p:nvSpPr>
          <p:cNvPr id="175" name="Google Shape;175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HTML (Hypertext Markup Language) is used to define the structure and content of a web page</a:t>
            </a:r>
            <a:endParaRPr/>
          </a:p>
          <a:p>
            <a:pPr indent="-342900" lvl="0" marL="3429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</p:txBody>
      </p:sp>
      <p:pic>
        <p:nvPicPr>
          <p:cNvPr id="176" name="Google Shape;17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800" y="2743200"/>
            <a:ext cx="7772400" cy="3724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3000" y="1447800"/>
            <a:ext cx="6324600" cy="490156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web page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-"/>
            </a:pPr>
            <a:r>
              <a:rPr lang="en-US" sz="2800"/>
              <a:t>Cascading Style Sheets (CSS) are used to control how web pages are displayed by specifying the fonts, colors, borders, spacing, and layout of the pages.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-"/>
            </a:pPr>
            <a:r>
              <a:rPr lang="en-US" sz="2800"/>
              <a:t>The element in the head section of the HTML file that links it to the CSS file:</a:t>
            </a:r>
            <a:endParaRPr/>
          </a:p>
          <a:p>
            <a:pPr indent="-1651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/>
              <a:t>	</a:t>
            </a:r>
            <a:r>
              <a:rPr i="1" lang="en-US" sz="2800">
                <a:latin typeface="Helvetica Neue"/>
                <a:ea typeface="Helvetica Neue"/>
                <a:cs typeface="Helvetica Neue"/>
                <a:sym typeface="Helvetica Neue"/>
              </a:rPr>
              <a:t>&lt;link rel=“stylesheet” href=“book.css”&gt;</a:t>
            </a:r>
            <a:endParaRPr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/>
          </a:p>
        </p:txBody>
      </p:sp>
      <p:sp>
        <p:nvSpPr>
          <p:cNvPr id="188" name="Google Shape;18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 Introduction to CSS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523999"/>
            <a:ext cx="5334000" cy="492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CSS Sample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9199" y="1676400"/>
            <a:ext cx="6831725" cy="419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 page using CSS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9"/>
          <p:cNvSpPr txBox="1"/>
          <p:nvPr>
            <p:ph type="title"/>
          </p:nvPr>
        </p:nvSpPr>
        <p:spPr>
          <a:xfrm>
            <a:off x="228600" y="274638"/>
            <a:ext cx="8839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Highlights in the development of the HTML standards</a:t>
            </a:r>
            <a:endParaRPr b="1" sz="3600"/>
          </a:p>
        </p:txBody>
      </p:sp>
      <p:pic>
        <p:nvPicPr>
          <p:cNvPr id="207" name="Google Shape;20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599" y="1752600"/>
            <a:ext cx="8060267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Objectives</a:t>
            </a:r>
            <a:endParaRPr sz="4000"/>
          </a:p>
        </p:txBody>
      </p:sp>
      <p:sp>
        <p:nvSpPr>
          <p:cNvPr id="97" name="Google Shape;97;p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/>
              <a:t>How web application work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/>
              <a:t>An introduction to HTML and CSS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/>
              <a:t>Tools for web development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/>
              <a:t>How to view deployed web pages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/>
              <a:t>Five </a:t>
            </a:r>
            <a:r>
              <a:rPr lang="en-US"/>
              <a:t>critical </a:t>
            </a:r>
            <a:r>
              <a:rPr lang="en-US"/>
              <a:t>web development issues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Highlights in the development of the CSS standards</a:t>
            </a:r>
            <a:endParaRPr b="1" sz="3600"/>
          </a:p>
        </p:txBody>
      </p:sp>
      <p:pic>
        <p:nvPicPr>
          <p:cNvPr id="213" name="Google Shape;21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898" y="2057400"/>
            <a:ext cx="8092902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 txBox="1"/>
          <p:nvPr>
            <p:ph idx="1" type="subTitle"/>
          </p:nvPr>
        </p:nvSpPr>
        <p:spPr>
          <a:xfrm>
            <a:off x="990600" y="3048000"/>
            <a:ext cx="7315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Impact"/>
              <a:buNone/>
            </a:pPr>
            <a:r>
              <a:rPr lang="en-US" sz="4000">
                <a:latin typeface="Impact"/>
                <a:ea typeface="Impact"/>
                <a:cs typeface="Impact"/>
                <a:sym typeface="Impact"/>
              </a:rPr>
              <a:t>Tools for web development</a:t>
            </a:r>
            <a:endParaRPr sz="40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Text editors for HTML and CSS</a:t>
            </a:r>
            <a:endParaRPr b="1" sz="3600"/>
          </a:p>
        </p:txBody>
      </p:sp>
      <p:sp>
        <p:nvSpPr>
          <p:cNvPr id="225" name="Google Shape;225;p22"/>
          <p:cNvSpPr txBox="1"/>
          <p:nvPr>
            <p:ph idx="1" type="body"/>
          </p:nvPr>
        </p:nvSpPr>
        <p:spPr>
          <a:xfrm>
            <a:off x="457200" y="14478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A text editor lets you enter and edit the HTML and CSS files for a web application.</a:t>
            </a:r>
            <a:endParaRPr/>
          </a:p>
          <a:p>
            <a:pPr indent="-342900" lvl="0" marL="3429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Introduction Brackets text editor</a:t>
            </a:r>
            <a:endParaRPr sz="2500"/>
          </a:p>
        </p:txBody>
      </p:sp>
      <p:pic>
        <p:nvPicPr>
          <p:cNvPr descr="Káº¿t quáº£ hÃ¬nh áº£nh cho Bracket text editor" id="226" name="Google Shape;22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0200" y="2743200"/>
            <a:ext cx="5181600" cy="3845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Noto Sans Symbols"/>
              <a:buChar char="✔"/>
            </a:pPr>
            <a:r>
              <a:rPr lang="en-US" sz="2500"/>
              <a:t>An Integrated Development Environment (IDE) goes beyond text editing to provide other features for the development of web site</a:t>
            </a:r>
            <a:endParaRPr/>
          </a:p>
          <a:p>
            <a:pPr indent="-45720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Noto Sans Symbols"/>
              <a:buChar char="✔"/>
            </a:pPr>
            <a:r>
              <a:rPr lang="en-US" sz="2500"/>
              <a:t>Popular IDEs for web development</a:t>
            </a:r>
            <a:endParaRPr sz="2500"/>
          </a:p>
        </p:txBody>
      </p:sp>
      <p:sp>
        <p:nvSpPr>
          <p:cNvPr id="232" name="Google Shape;232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IDEs for web development</a:t>
            </a:r>
            <a:endParaRPr b="1" sz="3600"/>
          </a:p>
        </p:txBody>
      </p:sp>
      <p:pic>
        <p:nvPicPr>
          <p:cNvPr id="233" name="Google Shape;23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3000" y="3581400"/>
            <a:ext cx="6739759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5400" y="1676400"/>
            <a:ext cx="5980652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IDEs for web development (Cont..)</a:t>
            </a:r>
            <a:endParaRPr b="1" sz="3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To deploy a web site on the Internet, you need to transfer the folders and files for the web site from your computer or network to a web server on the Internet. To do that, You use an FTP program that uses File Transfer Protocol.</a:t>
            </a:r>
            <a:endParaRPr/>
          </a:p>
          <a:p>
            <a:pPr indent="-342900" lvl="0" marL="3429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FileZilla as it is used to upload files to the web server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</p:txBody>
      </p:sp>
      <p:sp>
        <p:nvSpPr>
          <p:cNvPr id="245" name="Google Shape;245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FTP programs for uploading files to the web server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1371600"/>
            <a:ext cx="6702060" cy="48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Filezilla program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752600"/>
            <a:ext cx="7914556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Some popular FTP programs</a:t>
            </a:r>
            <a:endParaRPr b="1" sz="3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/>
          <p:nvPr>
            <p:ph idx="1" type="subTitle"/>
          </p:nvPr>
        </p:nvSpPr>
        <p:spPr>
          <a:xfrm>
            <a:off x="990600" y="3048000"/>
            <a:ext cx="7315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Impact"/>
              <a:buNone/>
            </a:pPr>
            <a:r>
              <a:rPr lang="en-US" sz="4000">
                <a:latin typeface="Impact"/>
                <a:ea typeface="Impact"/>
                <a:cs typeface="Impact"/>
                <a:sym typeface="Impact"/>
              </a:rPr>
              <a:t>How to view deployed web page</a:t>
            </a:r>
            <a:endParaRPr sz="40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View a web page</a:t>
            </a:r>
            <a:endParaRPr b="1" sz="3600"/>
          </a:p>
        </p:txBody>
      </p:sp>
      <p:sp>
        <p:nvSpPr>
          <p:cNvPr id="269" name="Google Shape;269;p2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The components of a HTTP URL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US" sz="2500"/>
              <a:t>- The web page at </a:t>
            </a:r>
            <a:endParaRPr/>
          </a:p>
        </p:txBody>
      </p:sp>
      <p:pic>
        <p:nvPicPr>
          <p:cNvPr id="270" name="Google Shape;27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3934" y="2231137"/>
            <a:ext cx="5715000" cy="723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98978" y="3438111"/>
            <a:ext cx="5229955" cy="2962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/>
          <p:nvPr>
            <p:ph idx="1" type="subTitle"/>
          </p:nvPr>
        </p:nvSpPr>
        <p:spPr>
          <a:xfrm>
            <a:off x="990600" y="3048000"/>
            <a:ext cx="7315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Impact"/>
              <a:buNone/>
            </a:pPr>
            <a:r>
              <a:rPr lang="en-US" sz="4000">
                <a:latin typeface="Impact"/>
                <a:ea typeface="Impact"/>
                <a:cs typeface="Impact"/>
                <a:sym typeface="Impact"/>
              </a:rPr>
              <a:t>How web application work?</a:t>
            </a:r>
            <a:endParaRPr sz="40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0"/>
          <p:cNvSpPr txBox="1"/>
          <p:nvPr>
            <p:ph idx="1" type="body"/>
          </p:nvPr>
        </p:nvSpPr>
        <p:spPr>
          <a:xfrm>
            <a:off x="457200" y="1600200"/>
            <a:ext cx="8686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When you view the source code for a web page in a web browser, the HTML code is open in a separate window.</a:t>
            </a:r>
            <a:endParaRPr sz="2500"/>
          </a:p>
        </p:txBody>
      </p:sp>
      <p:pic>
        <p:nvPicPr>
          <p:cNvPr id="277" name="Google Shape;27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5400" y="2438400"/>
            <a:ext cx="7098287" cy="39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0"/>
          <p:cNvSpPr txBox="1"/>
          <p:nvPr>
            <p:ph type="title"/>
          </p:nvPr>
        </p:nvSpPr>
        <p:spPr>
          <a:xfrm>
            <a:off x="228600" y="274638"/>
            <a:ext cx="8686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view the source code for a web page</a:t>
            </a:r>
            <a:endParaRPr b="1" sz="36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1"/>
          <p:cNvSpPr txBox="1"/>
          <p:nvPr>
            <p:ph type="title"/>
          </p:nvPr>
        </p:nvSpPr>
        <p:spPr>
          <a:xfrm>
            <a:off x="457200" y="274638"/>
            <a:ext cx="8458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Five critical web development issues</a:t>
            </a:r>
            <a:endParaRPr/>
          </a:p>
        </p:txBody>
      </p:sp>
      <p:sp>
        <p:nvSpPr>
          <p:cNvPr id="284" name="Google Shape;284;p3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AutoNum type="arabicPeriod"/>
            </a:pPr>
            <a:r>
              <a:rPr b="1" lang="en-US" sz="2500"/>
              <a:t>User and Usability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en-US" sz="2400"/>
              <a:t>Usability refers to how easy it is to use a web site, and usability is a critical requirement for an effective web site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en-US" sz="2400"/>
              <a:t>What website users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en-US" sz="2400"/>
              <a:t>How web site users use a web page</a:t>
            </a:r>
            <a:endParaRPr sz="21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A 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website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 that is easy to use</a:t>
            </a:r>
            <a:endParaRPr/>
          </a:p>
        </p:txBody>
      </p:sp>
      <p:pic>
        <p:nvPicPr>
          <p:cNvPr descr="Screen Shot 2014-04-20 at 8.33.14 PM.png" id="290" name="Google Shape;29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100" y="1490817"/>
            <a:ext cx="6019800" cy="475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>
            <p:ph type="title"/>
          </p:nvPr>
        </p:nvSpPr>
        <p:spPr>
          <a:xfrm>
            <a:off x="457200" y="274638"/>
            <a:ext cx="8458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Five critical web development issues</a:t>
            </a:r>
            <a:endParaRPr/>
          </a:p>
        </p:txBody>
      </p:sp>
      <p:sp>
        <p:nvSpPr>
          <p:cNvPr id="296" name="Google Shape;296;p3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b="1" lang="en-US" sz="2500"/>
              <a:t>2. Cross-browser compatibility</a:t>
            </a:r>
            <a:endParaRPr/>
          </a:p>
          <a:p>
            <a:pPr indent="-342900" lvl="0" marL="3429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As a web developer you want your web pages to work on as many different web browser as possible. This is referred to as cross-browser compatibility.</a:t>
            </a:r>
            <a:endParaRPr/>
          </a:p>
          <a:p>
            <a:pPr indent="-342900" lvl="0" marL="3429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The current browser and their HTML5 ratings 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</p:txBody>
      </p:sp>
      <p:pic>
        <p:nvPicPr>
          <p:cNvPr id="297" name="Google Shape;29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1600" y="4038600"/>
            <a:ext cx="5614825" cy="2087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b="1" lang="en-US" sz="2500"/>
              <a:t>3. User accessibility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US" sz="2500"/>
              <a:t>-  Accessibility refers to the qualities that make a </a:t>
            </a:r>
            <a:r>
              <a:rPr lang="en-US" sz="2500"/>
              <a:t>website</a:t>
            </a:r>
            <a:r>
              <a:rPr lang="en-US" sz="2500"/>
              <a:t> accessible to user, especially disabled users.</a:t>
            </a:r>
            <a:endParaRPr/>
          </a:p>
          <a:p>
            <a:pPr indent="-342900" lvl="0" marL="3429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The Articles tab of the WebAIM site</a:t>
            </a:r>
            <a:endParaRPr/>
          </a:p>
          <a:p>
            <a:pPr indent="-184150" lvl="0" marL="3429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/>
          </a:p>
        </p:txBody>
      </p:sp>
      <p:pic>
        <p:nvPicPr>
          <p:cNvPr id="303" name="Google Shape;30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400" y="3428999"/>
            <a:ext cx="4972744" cy="2857899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Five critical web development issues (cont.)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b="1" lang="en-US" sz="2500"/>
              <a:t>4. Search engine optimization</a:t>
            </a:r>
            <a:endParaRPr/>
          </a:p>
          <a:p>
            <a:pPr indent="-342900" lvl="0" marL="342900" rtl="0" algn="just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Search engine optimization (SEO) refers to the goal of optimizing your web site so its page will rank high in the search engines that are to access them.</a:t>
            </a:r>
            <a:endParaRPr/>
          </a:p>
          <a:p>
            <a:pPr indent="-342900" lvl="0" marL="3429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The most popular search engines</a:t>
            </a:r>
            <a:endParaRPr/>
          </a:p>
          <a:p>
            <a:pPr indent="-285750" lvl="1" marL="74295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-"/>
            </a:pPr>
            <a:r>
              <a:rPr lang="en-US" sz="2100"/>
              <a:t>Google, Yahoo, Bing</a:t>
            </a:r>
            <a:endParaRPr/>
          </a:p>
          <a:p>
            <a:pPr indent="-342900" lvl="0" marL="3429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-"/>
            </a:pPr>
            <a:r>
              <a:rPr lang="en-US" sz="2500"/>
              <a:t>The Google search results for “HTML5 documentation”</a:t>
            </a:r>
            <a:endParaRPr sz="2500"/>
          </a:p>
        </p:txBody>
      </p:sp>
      <p:sp>
        <p:nvSpPr>
          <p:cNvPr id="310" name="Google Shape;310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Five critical web development issues (cont.)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9200" y="1752600"/>
            <a:ext cx="6686747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Five critical web development issues (cont.)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b="1" lang="en-US" sz="2500"/>
              <a:t>5. Responsive Web Design</a:t>
            </a:r>
            <a:endParaRPr/>
          </a:p>
          <a:p>
            <a:pPr indent="-342900" lvl="0" marL="342900" rtl="0" algn="just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-"/>
            </a:pPr>
            <a:r>
              <a:rPr i="1" lang="en-US" sz="2800"/>
              <a:t>Responsive Web Design</a:t>
            </a:r>
            <a:r>
              <a:rPr lang="en-US" sz="2800"/>
              <a:t>  refers to websites that are designed to adapt gracefully to the screen size.</a:t>
            </a:r>
            <a:endParaRPr/>
          </a:p>
          <a:p>
            <a:pPr indent="-342900" lvl="0" marL="342900" rtl="0" algn="just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-"/>
            </a:pPr>
            <a:r>
              <a:rPr lang="en-US" sz="2800"/>
              <a:t>Media queries, scalable images and flexible layouts are the backbone of Responsive Web Design</a:t>
            </a:r>
            <a:endParaRPr sz="2800"/>
          </a:p>
        </p:txBody>
      </p:sp>
      <p:sp>
        <p:nvSpPr>
          <p:cNvPr id="322" name="Google Shape;32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Five critical web development issues (cont.)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Responsive Design</a:t>
            </a:r>
            <a:endParaRPr/>
          </a:p>
        </p:txBody>
      </p:sp>
      <p:sp>
        <p:nvSpPr>
          <p:cNvPr id="328" name="Google Shape;328;p3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329" name="Google Shape;32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1384414"/>
            <a:ext cx="8569037" cy="4940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36" name="Google Shape;336;p39"/>
          <p:cNvSpPr txBox="1"/>
          <p:nvPr>
            <p:ph idx="1" type="body"/>
          </p:nvPr>
        </p:nvSpPr>
        <p:spPr>
          <a:xfrm>
            <a:off x="457200" y="1600200"/>
            <a:ext cx="8686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Web application consist  of client , a web server and network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A local area network (LAN) and a wide area network (WAN)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HTTP request and HTTP response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A static web page and dynamic web page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JavaScript engine of a web browser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Hypertext Markup Language and Cascading style sheets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IDE  (Integrated Development Environment) and FTP (Files Transfer Protocol)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URL (Uniform Resource Locator)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Cross browser compatibility 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/>
          <p:nvPr>
            <p:ph type="title"/>
          </p:nvPr>
        </p:nvSpPr>
        <p:spPr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Definitions</a:t>
            </a:r>
            <a:endParaRPr sz="4000"/>
          </a:p>
        </p:txBody>
      </p:sp>
      <p:sp>
        <p:nvSpPr>
          <p:cNvPr id="110" name="Google Shape;110;p4"/>
          <p:cNvSpPr txBox="1"/>
          <p:nvPr>
            <p:ph idx="1" type="body"/>
          </p:nvPr>
        </p:nvSpPr>
        <p:spPr>
          <a:xfrm>
            <a:off x="457200" y="1493837"/>
            <a:ext cx="84582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14350" lvl="0" marL="5143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/>
              <a:t>World Wide Web (Web)</a:t>
            </a:r>
            <a:endParaRPr b="1" sz="2400"/>
          </a:p>
          <a:p>
            <a:pPr indent="-139700" lvl="1" marL="40005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-"/>
            </a:pPr>
            <a:r>
              <a:rPr lang="en-US" sz="2200"/>
              <a:t> WWW consist of all the public </a:t>
            </a:r>
            <a:r>
              <a:rPr lang="en-US" sz="2200"/>
              <a:t>Websites</a:t>
            </a:r>
            <a:r>
              <a:rPr lang="en-US" sz="2200"/>
              <a:t> connected to the Internet worldwide, including the client devices that access Web content. </a:t>
            </a:r>
            <a:endParaRPr/>
          </a:p>
          <a:p>
            <a:pPr indent="-139700" lvl="1" marL="400050" rtl="0" algn="just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-"/>
            </a:pPr>
            <a:r>
              <a:rPr lang="en-US" sz="2200"/>
              <a:t> The WWW is just one of many applications of the Internet and computer networks. </a:t>
            </a:r>
            <a:endParaRPr/>
          </a:p>
          <a:p>
            <a:pPr indent="0" lvl="1" marL="40005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-US" sz="2400"/>
              <a:t>2. Web Application</a:t>
            </a:r>
            <a:endParaRPr b="1" sz="2400"/>
          </a:p>
          <a:p>
            <a:pPr indent="-139700" lvl="1" marL="4000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-"/>
            </a:pPr>
            <a:r>
              <a:rPr lang="en-US" sz="2200"/>
              <a:t>  </a:t>
            </a:r>
            <a:r>
              <a:rPr b="1" lang="en-US" sz="2200"/>
              <a:t>Web Application</a:t>
            </a:r>
            <a:r>
              <a:rPr lang="en-US" sz="2200"/>
              <a:t> includes Client and Server</a:t>
            </a:r>
            <a:endParaRPr/>
          </a:p>
          <a:p>
            <a:pPr indent="-139700" lvl="1" marL="4000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-"/>
            </a:pPr>
            <a:r>
              <a:rPr lang="en-US" sz="2200"/>
              <a:t>  </a:t>
            </a:r>
            <a:r>
              <a:rPr b="1" lang="en-US" sz="2200"/>
              <a:t>Clients</a:t>
            </a:r>
            <a:r>
              <a:rPr lang="en-US" sz="2200"/>
              <a:t> are the computer, tablets and mobiles devices that use the web applications.</a:t>
            </a:r>
            <a:endParaRPr/>
          </a:p>
          <a:p>
            <a:pPr indent="-139700" lvl="1" marL="40005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-"/>
            </a:pPr>
            <a:r>
              <a:rPr lang="en-US" sz="2200"/>
              <a:t>  </a:t>
            </a:r>
            <a:r>
              <a:rPr b="1" lang="en-US" sz="2200"/>
              <a:t>Web server</a:t>
            </a:r>
            <a:r>
              <a:rPr lang="en-US" sz="2200"/>
              <a:t> holds the files that make up a web applications.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"/>
          <p:cNvSpPr txBox="1"/>
          <p:nvPr>
            <p:ph type="title"/>
          </p:nvPr>
        </p:nvSpPr>
        <p:spPr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Definitions (cont)</a:t>
            </a:r>
            <a:endParaRPr sz="4000"/>
          </a:p>
        </p:txBody>
      </p:sp>
      <p:sp>
        <p:nvSpPr>
          <p:cNvPr id="117" name="Google Shape;117;p5"/>
          <p:cNvSpPr txBox="1"/>
          <p:nvPr>
            <p:ph idx="1" type="body"/>
          </p:nvPr>
        </p:nvSpPr>
        <p:spPr>
          <a:xfrm>
            <a:off x="457200" y="1493837"/>
            <a:ext cx="84582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14350" lvl="0" marL="5143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Network </a:t>
            </a:r>
            <a:endParaRPr/>
          </a:p>
          <a:p>
            <a:pPr indent="-514350" lvl="0" marL="5143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LAN: Local Area Network</a:t>
            </a:r>
            <a:endParaRPr/>
          </a:p>
          <a:p>
            <a:pPr indent="-514350" lvl="0" marL="5143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WAN: Wide Area Network</a:t>
            </a:r>
            <a:endParaRPr/>
          </a:p>
          <a:p>
            <a:pPr indent="-514350" lvl="0" marL="5143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ISP: Internet Service Provider</a:t>
            </a:r>
            <a:endParaRPr/>
          </a:p>
          <a:p>
            <a:pPr indent="-514350" lvl="0" marL="5143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IXP: Internet Exchange Points</a:t>
            </a:r>
            <a:endParaRPr/>
          </a:p>
          <a:p>
            <a:pPr indent="-514350" lvl="0" marL="5143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</a:pPr>
            <a:r>
              <a:rPr lang="en-US" sz="2400"/>
              <a:t>IP: Internet Protocol</a:t>
            </a:r>
            <a:endParaRPr sz="2400"/>
          </a:p>
          <a:p>
            <a:pPr indent="0" lvl="1" marL="40005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4607" y="1524000"/>
            <a:ext cx="5302493" cy="334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6"/>
          <p:cNvSpPr txBox="1"/>
          <p:nvPr>
            <p:ph type="title"/>
          </p:nvPr>
        </p:nvSpPr>
        <p:spPr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Components of Web application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9200" y="1752599"/>
            <a:ext cx="7086600" cy="424101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7"/>
          <p:cNvSpPr txBox="1"/>
          <p:nvPr>
            <p:ph type="title"/>
          </p:nvPr>
        </p:nvSpPr>
        <p:spPr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</a:t>
            </a:r>
            <a:r>
              <a:rPr lang="en-US"/>
              <a:t>architect</a:t>
            </a:r>
            <a:r>
              <a:rPr lang="en-US"/>
              <a:t> of the Internet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type="title"/>
          </p:nvPr>
        </p:nvSpPr>
        <p:spPr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Web Page</a:t>
            </a:r>
            <a:endParaRPr sz="4000"/>
          </a:p>
        </p:txBody>
      </p:sp>
      <p:sp>
        <p:nvSpPr>
          <p:cNvPr id="136" name="Google Shape;136;p8"/>
          <p:cNvSpPr txBox="1"/>
          <p:nvPr>
            <p:ph idx="1" type="body"/>
          </p:nvPr>
        </p:nvSpPr>
        <p:spPr>
          <a:xfrm>
            <a:off x="457200" y="1493837"/>
            <a:ext cx="84582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14350" lvl="0" marL="5143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-"/>
            </a:pPr>
            <a:r>
              <a:rPr lang="en-US" sz="2800"/>
              <a:t>Web page is a page content display on web browser</a:t>
            </a:r>
            <a:endParaRPr/>
          </a:p>
          <a:p>
            <a:pPr indent="-514350" lvl="0" marL="5143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-"/>
            </a:pPr>
            <a:r>
              <a:rPr lang="en-US" sz="2800"/>
              <a:t>Web page include</a:t>
            </a:r>
            <a:endParaRPr/>
          </a:p>
          <a:p>
            <a:pPr indent="-51435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/>
              <a:t>Static web page</a:t>
            </a:r>
            <a:endParaRPr/>
          </a:p>
          <a:p>
            <a:pPr indent="-51435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/>
              <a:t>Dynamic web page</a:t>
            </a:r>
            <a:endParaRPr sz="2400"/>
          </a:p>
          <a:p>
            <a:pPr indent="0" lvl="1" marL="40005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"/>
          <p:cNvSpPr txBox="1"/>
          <p:nvPr/>
        </p:nvSpPr>
        <p:spPr>
          <a:xfrm>
            <a:off x="3962400" y="5486400"/>
            <a:ext cx="20068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static web page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1600" y="1604707"/>
            <a:ext cx="6781800" cy="425808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9"/>
          <p:cNvSpPr txBox="1"/>
          <p:nvPr>
            <p:ph type="title"/>
          </p:nvPr>
        </p:nvSpPr>
        <p:spPr>
          <a:xfrm>
            <a:off x="457200" y="304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web page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2014-02-09T07:44:29Z</dcterms:created>
  <dc:creator>Thanh An</dc:creator>
</cp:coreProperties>
</file>